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Ut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8T16:35:53.77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51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87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84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94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23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60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18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34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00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183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81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09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110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1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71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95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62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DF52-E5D2-4752-88F1-39D33FDE4E74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EF65-01A3-4E66-80CC-F118216B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2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40819" y="2910495"/>
            <a:ext cx="12269193" cy="101566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roadway" panose="04040905080B02020502" pitchFamily="82" charset="0"/>
              </a:rPr>
              <a:t>L’AGGETTIVO QUALIFICATIVO</a:t>
            </a:r>
            <a:endParaRPr lang="it-IT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roadway" panose="04040905080B02020502" pitchFamily="82" charset="0"/>
            </a:endParaRPr>
          </a:p>
        </p:txBody>
      </p:sp>
      <p:pic>
        <p:nvPicPr>
          <p:cNvPr id="2" name="Lift_Until_You_Brea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819" y="6115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1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3000">
        <p15:prstTrans prst="curtains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36892" y="1023648"/>
            <a:ext cx="3461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Aggettivo</a:t>
            </a:r>
          </a:p>
        </p:txBody>
      </p:sp>
      <p:sp>
        <p:nvSpPr>
          <p:cNvPr id="5" name="Freccia in giù 4"/>
          <p:cNvSpPr/>
          <p:nvPr/>
        </p:nvSpPr>
        <p:spPr>
          <a:xfrm rot="3069999">
            <a:off x="4321355" y="1619607"/>
            <a:ext cx="431074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18436783">
            <a:off x="7613602" y="1609960"/>
            <a:ext cx="431074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019867" y="2970013"/>
            <a:ext cx="251543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Maschile</a:t>
            </a:r>
          </a:p>
          <a:p>
            <a:endParaRPr lang="it-IT" sz="3200" b="1" dirty="0" smtClean="0">
              <a:solidFill>
                <a:srgbClr val="000099"/>
              </a:solidFill>
              <a:latin typeface="Lucida Calligraphy" panose="03010101010101010101" pitchFamily="66" charset="0"/>
            </a:endParaRPr>
          </a:p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Egoist</a:t>
            </a:r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a</a:t>
            </a:r>
          </a:p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Altruist</a:t>
            </a:r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a</a:t>
            </a:r>
          </a:p>
          <a:p>
            <a:r>
              <a:rPr lang="it-IT" sz="3200" b="1" dirty="0">
                <a:solidFill>
                  <a:srgbClr val="000099"/>
                </a:solidFill>
                <a:latin typeface="Lucida Calligraphy" panose="03010101010101010101" pitchFamily="66" charset="0"/>
              </a:rPr>
              <a:t>E</a:t>
            </a:r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ntusiast</a:t>
            </a:r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a</a:t>
            </a:r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371939" y="2970013"/>
            <a:ext cx="252665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Femminile</a:t>
            </a:r>
          </a:p>
          <a:p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r>
              <a:rPr lang="it-IT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Egoist</a:t>
            </a:r>
            <a:r>
              <a:rPr lang="it-IT" sz="3200" b="1" dirty="0">
                <a:solidFill>
                  <a:srgbClr val="000099"/>
                </a:solidFill>
                <a:latin typeface="Lucida Calligraphy" panose="03010101010101010101" pitchFamily="66" charset="0"/>
              </a:rPr>
              <a:t>a</a:t>
            </a:r>
          </a:p>
          <a:p>
            <a:r>
              <a:rPr lang="it-IT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Altruist</a:t>
            </a:r>
            <a:r>
              <a:rPr lang="it-IT" sz="3200" b="1" dirty="0">
                <a:solidFill>
                  <a:srgbClr val="000099"/>
                </a:solidFill>
                <a:latin typeface="Lucida Calligraphy" panose="03010101010101010101" pitchFamily="66" charset="0"/>
              </a:rPr>
              <a:t>a</a:t>
            </a:r>
          </a:p>
          <a:p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Entusiast</a:t>
            </a:r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a</a:t>
            </a:r>
            <a:endParaRPr lang="it-IT" sz="3200" b="1" dirty="0">
              <a:solidFill>
                <a:srgbClr val="000099"/>
              </a:solidFill>
              <a:latin typeface="Lucida Calligraphy" panose="03010101010101010101" pitchFamily="66" charset="0"/>
            </a:endParaRPr>
          </a:p>
          <a:p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9" name="Uguale 8"/>
          <p:cNvSpPr/>
          <p:nvPr/>
        </p:nvSpPr>
        <p:spPr>
          <a:xfrm>
            <a:off x="5456753" y="4140926"/>
            <a:ext cx="1748120" cy="112340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24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build="p"/>
      <p:bldP spid="8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58106" y="971398"/>
            <a:ext cx="4291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7030A0"/>
                </a:solidFill>
                <a:latin typeface="Wide Latin" panose="020A0A07050505020404" pitchFamily="18" charset="0"/>
              </a:rPr>
              <a:t>Aggettivo</a:t>
            </a:r>
          </a:p>
        </p:txBody>
      </p:sp>
      <p:sp>
        <p:nvSpPr>
          <p:cNvPr id="5" name="Freccia in giù 4"/>
          <p:cNvSpPr/>
          <p:nvPr/>
        </p:nvSpPr>
        <p:spPr>
          <a:xfrm rot="3069999">
            <a:off x="3842569" y="1502041"/>
            <a:ext cx="431074" cy="124097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18436783">
            <a:off x="7966299" y="1511687"/>
            <a:ext cx="431074" cy="124097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7566" y="2679505"/>
            <a:ext cx="5434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  <a:latin typeface="Wide Latin" panose="020A0A07050505020404" pitchFamily="18" charset="0"/>
              </a:rPr>
              <a:t>                    Singolare</a:t>
            </a:r>
          </a:p>
          <a:p>
            <a:endParaRPr lang="it-IT" sz="2800" dirty="0">
              <a:solidFill>
                <a:srgbClr val="C00000"/>
              </a:solidFill>
              <a:latin typeface="Wide Latin" panose="020A0A07050505020404" pitchFamily="18" charset="0"/>
            </a:endParaRPr>
          </a:p>
          <a:p>
            <a:r>
              <a:rPr lang="it-IT" sz="2400" dirty="0">
                <a:solidFill>
                  <a:srgbClr val="C00000"/>
                </a:solidFill>
                <a:latin typeface="Wide Latin" panose="020A0A07050505020404" pitchFamily="18" charset="0"/>
              </a:rPr>
              <a:t>a</a:t>
            </a:r>
            <a:r>
              <a:rPr lang="it-IT" sz="2400" dirty="0" smtClean="0">
                <a:solidFill>
                  <a:srgbClr val="C00000"/>
                </a:solidFill>
                <a:latin typeface="Wide Latin" panose="020A0A07050505020404" pitchFamily="18" charset="0"/>
              </a:rPr>
              <a:t>rrabbiat</a:t>
            </a:r>
            <a:r>
              <a:rPr lang="it-IT" sz="24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o</a:t>
            </a:r>
            <a:endParaRPr lang="it-IT" sz="2400" dirty="0" smtClean="0">
              <a:solidFill>
                <a:srgbClr val="C00000"/>
              </a:solidFill>
              <a:latin typeface="Wide Latin" panose="020A0A07050505020404" pitchFamily="18" charset="0"/>
            </a:endParaRPr>
          </a:p>
          <a:p>
            <a:endParaRPr lang="it-IT" sz="2400" dirty="0" smtClean="0">
              <a:solidFill>
                <a:srgbClr val="C00000"/>
              </a:solidFill>
              <a:latin typeface="Wide Latin" panose="020A0A07050505020404" pitchFamily="18" charset="0"/>
            </a:endParaRPr>
          </a:p>
          <a:p>
            <a:r>
              <a:rPr lang="it-IT" sz="2400" dirty="0">
                <a:solidFill>
                  <a:srgbClr val="C00000"/>
                </a:solidFill>
                <a:latin typeface="Wide Latin" panose="020A0A07050505020404" pitchFamily="18" charset="0"/>
              </a:rPr>
              <a:t>a</a:t>
            </a:r>
            <a:r>
              <a:rPr lang="it-IT" sz="2400" dirty="0" smtClean="0">
                <a:solidFill>
                  <a:srgbClr val="C00000"/>
                </a:solidFill>
                <a:latin typeface="Wide Latin" panose="020A0A07050505020404" pitchFamily="18" charset="0"/>
              </a:rPr>
              <a:t>rrabbiat</a:t>
            </a:r>
            <a:r>
              <a:rPr lang="it-IT" sz="24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a</a:t>
            </a:r>
            <a:endParaRPr lang="it-IT" sz="2400" dirty="0" smtClean="0">
              <a:solidFill>
                <a:srgbClr val="C00000"/>
              </a:solidFill>
              <a:latin typeface="Wide Latin" panose="020A0A070505050204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48104" y="2679505"/>
            <a:ext cx="5310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              Plurale</a:t>
            </a:r>
          </a:p>
          <a:p>
            <a:endParaRPr lang="it-IT" sz="2800" dirty="0">
              <a:solidFill>
                <a:srgbClr val="FFC000"/>
              </a:solidFill>
              <a:latin typeface="Wide Latin" panose="020A0A07050505020404" pitchFamily="18" charset="0"/>
            </a:endParaRPr>
          </a:p>
          <a:p>
            <a:r>
              <a:rPr lang="it-IT" sz="2400" dirty="0">
                <a:solidFill>
                  <a:srgbClr val="FFC000"/>
                </a:solidFill>
                <a:latin typeface="Wide Latin" panose="020A0A07050505020404" pitchFamily="18" charset="0"/>
              </a:rPr>
              <a:t>a</a:t>
            </a:r>
            <a:r>
              <a:rPr lang="it-IT" sz="24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rrabbiat</a:t>
            </a:r>
            <a:r>
              <a:rPr lang="it-IT" sz="2400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i</a:t>
            </a:r>
            <a:endParaRPr lang="it-IT" sz="2400" dirty="0" smtClean="0">
              <a:solidFill>
                <a:srgbClr val="FFC000"/>
              </a:solidFill>
              <a:latin typeface="Wide Latin" panose="020A0A07050505020404" pitchFamily="18" charset="0"/>
            </a:endParaRPr>
          </a:p>
          <a:p>
            <a:endParaRPr lang="it-IT" sz="2400" dirty="0">
              <a:solidFill>
                <a:srgbClr val="FFC000"/>
              </a:solidFill>
              <a:latin typeface="Wide Latin" panose="020A0A07050505020404" pitchFamily="18" charset="0"/>
            </a:endParaRPr>
          </a:p>
          <a:p>
            <a:r>
              <a:rPr lang="it-IT" sz="2400" dirty="0">
                <a:solidFill>
                  <a:srgbClr val="FFC000"/>
                </a:solidFill>
                <a:latin typeface="Wide Latin" panose="020A0A07050505020404" pitchFamily="18" charset="0"/>
              </a:rPr>
              <a:t>a</a:t>
            </a:r>
            <a:r>
              <a:rPr lang="it-IT" sz="24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rrabbiat</a:t>
            </a:r>
            <a:r>
              <a:rPr lang="it-IT" sz="2400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e</a:t>
            </a:r>
            <a:endParaRPr lang="it-IT" sz="2400" dirty="0">
              <a:solidFill>
                <a:srgbClr val="FFC000"/>
              </a:solidFill>
              <a:latin typeface="Wide Latin" panose="020A0A07050505020404" pitchFamily="18" charset="0"/>
            </a:endParaRPr>
          </a:p>
        </p:txBody>
      </p:sp>
      <p:pic>
        <p:nvPicPr>
          <p:cNvPr id="6148" name="Picture 4" descr="Stickers | adesivi personalizzati | Emoticon Faccina arrabbi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28" y="3203283"/>
            <a:ext cx="980049" cy="11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tickers | adesivi personalizzati | Emoticon Faccina arrabbi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31" y="3203282"/>
            <a:ext cx="980049" cy="11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tickers | adesivi personalizzati | Emoticon Faccina arrabbi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45" y="3203282"/>
            <a:ext cx="980049" cy="11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tickers | adesivi personalizzati | Emoticon Faccina arrabbi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259" y="3217682"/>
            <a:ext cx="980049" cy="11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tickers | adesivi personalizzati | Emoticon Faccina arrabbi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63" y="4011633"/>
            <a:ext cx="980049" cy="11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ascicolazione 9"/>
          <p:cNvSpPr/>
          <p:nvPr/>
        </p:nvSpPr>
        <p:spPr>
          <a:xfrm rot="19284897">
            <a:off x="3890918" y="4255610"/>
            <a:ext cx="189975" cy="28854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7" name="Picture 4" descr="Stickers | adesivi personalizzati | Emoticon Faccina arrabbi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258" y="4128885"/>
            <a:ext cx="980049" cy="11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tickers | adesivi personalizzati | Emoticon Faccina arrabbi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45" y="4128886"/>
            <a:ext cx="980049" cy="11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tickers | adesivi personalizzati | Emoticon Faccina arrabbi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066" y="4128886"/>
            <a:ext cx="980049" cy="11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ascicolazione 20"/>
          <p:cNvSpPr/>
          <p:nvPr/>
        </p:nvSpPr>
        <p:spPr>
          <a:xfrm rot="19284897">
            <a:off x="9633696" y="4350704"/>
            <a:ext cx="189975" cy="28854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ascicolazione 21"/>
          <p:cNvSpPr/>
          <p:nvPr/>
        </p:nvSpPr>
        <p:spPr>
          <a:xfrm rot="19284897">
            <a:off x="10623815" y="4350704"/>
            <a:ext cx="189975" cy="28854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ascicolazione 22"/>
          <p:cNvSpPr/>
          <p:nvPr/>
        </p:nvSpPr>
        <p:spPr>
          <a:xfrm rot="19284897">
            <a:off x="11607022" y="4350705"/>
            <a:ext cx="189975" cy="28854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209314" y="1565548"/>
            <a:ext cx="2817993" cy="111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7008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2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2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2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3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4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5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build="p"/>
      <p:bldP spid="8" grpId="0" build="p"/>
      <p:bldP spid="1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74852" y="893020"/>
            <a:ext cx="4291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7030A0"/>
                </a:solidFill>
                <a:latin typeface="Wide Latin" panose="020A0A07050505020404" pitchFamily="18" charset="0"/>
              </a:rPr>
              <a:t>Aggettivo</a:t>
            </a:r>
          </a:p>
        </p:txBody>
      </p:sp>
      <p:sp>
        <p:nvSpPr>
          <p:cNvPr id="5" name="Freccia in giù 4"/>
          <p:cNvSpPr/>
          <p:nvPr/>
        </p:nvSpPr>
        <p:spPr>
          <a:xfrm rot="3069999">
            <a:off x="3725501" y="1482751"/>
            <a:ext cx="431074" cy="124097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18436783">
            <a:off x="7678918" y="1492395"/>
            <a:ext cx="431074" cy="124097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046702" y="2552003"/>
            <a:ext cx="319350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Wide Latin" panose="020A0A07050505020404" pitchFamily="18" charset="0"/>
              </a:rPr>
              <a:t> </a:t>
            </a:r>
            <a:r>
              <a:rPr lang="it-IT" sz="2800" dirty="0" smtClean="0">
                <a:solidFill>
                  <a:srgbClr val="C00000"/>
                </a:solidFill>
                <a:latin typeface="Wide Latin" panose="020A0A07050505020404" pitchFamily="18" charset="0"/>
              </a:rPr>
              <a:t>Singolare</a:t>
            </a:r>
          </a:p>
          <a:p>
            <a:endParaRPr lang="it-IT" sz="2800" dirty="0">
              <a:solidFill>
                <a:srgbClr val="C00000"/>
              </a:solidFill>
              <a:latin typeface="Wide Latin" panose="020A0A07050505020404" pitchFamily="18" charset="0"/>
            </a:endParaRPr>
          </a:p>
          <a:p>
            <a:r>
              <a:rPr lang="it-IT" sz="2800" dirty="0" smtClean="0">
                <a:solidFill>
                  <a:srgbClr val="C00000"/>
                </a:solidFill>
                <a:latin typeface="Wide Latin" panose="020A0A07050505020404" pitchFamily="18" charset="0"/>
              </a:rPr>
              <a:t>    feroc</a:t>
            </a:r>
            <a:r>
              <a:rPr lang="it-IT" sz="28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e</a:t>
            </a:r>
            <a:endParaRPr lang="it-IT" sz="2800" dirty="0">
              <a:solidFill>
                <a:srgbClr val="FFC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80748" y="2552003"/>
            <a:ext cx="24833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Plurale</a:t>
            </a:r>
          </a:p>
          <a:p>
            <a:endParaRPr lang="it-IT" sz="2800" dirty="0">
              <a:solidFill>
                <a:srgbClr val="FFC000"/>
              </a:solidFill>
              <a:latin typeface="Wide Latin" panose="020A0A07050505020404" pitchFamily="18" charset="0"/>
            </a:endParaRPr>
          </a:p>
          <a:p>
            <a:r>
              <a:rPr lang="it-IT" sz="28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  feroc</a:t>
            </a:r>
            <a:r>
              <a:rPr lang="it-IT" sz="2800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i</a:t>
            </a:r>
            <a:endParaRPr lang="it-IT" sz="2800" dirty="0">
              <a:solidFill>
                <a:srgbClr val="FF0000"/>
              </a:solidFill>
              <a:latin typeface="Wide Latin" panose="020A0A07050505020404" pitchFamily="18" charset="0"/>
            </a:endParaRPr>
          </a:p>
        </p:txBody>
      </p:sp>
      <p:pic>
        <p:nvPicPr>
          <p:cNvPr id="9218" name="Picture 2" descr="Despre | Animale fer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02" y="42672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spre | Animale fer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39" y="427816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espre | Animale fer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73" y="427816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espre | Animale fer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27816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53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1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2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a destra 3"/>
          <p:cNvSpPr/>
          <p:nvPr/>
        </p:nvSpPr>
        <p:spPr>
          <a:xfrm>
            <a:off x="973183" y="1319348"/>
            <a:ext cx="5029200" cy="402336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19348" y="1645921"/>
            <a:ext cx="28477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Magneto" panose="04030805050802020D02" pitchFamily="82" charset="0"/>
              </a:rPr>
              <a:t>v</a:t>
            </a:r>
            <a:r>
              <a:rPr lang="it-IT" sz="4000" dirty="0" smtClean="0">
                <a:solidFill>
                  <a:schemeClr val="bg1"/>
                </a:solidFill>
                <a:latin typeface="Magneto" panose="04030805050802020D02" pitchFamily="82" charset="0"/>
              </a:rPr>
              <a:t>iola, blu, rosa, arancio, pari, dispari…</a:t>
            </a:r>
            <a:endParaRPr lang="it-IT" sz="4000" dirty="0"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Nastro perforato 5"/>
          <p:cNvSpPr/>
          <p:nvPr/>
        </p:nvSpPr>
        <p:spPr>
          <a:xfrm>
            <a:off x="6570616" y="2671354"/>
            <a:ext cx="3853543" cy="1319348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831872" y="2977085"/>
            <a:ext cx="333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  <a:latin typeface="Stencil" panose="040409050D0802020404" pitchFamily="82" charset="0"/>
              </a:rPr>
              <a:t>INVARIABILI</a:t>
            </a:r>
            <a:endParaRPr lang="it-IT" sz="40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8" name="Freccia circolare in giù 7"/>
          <p:cNvSpPr/>
          <p:nvPr/>
        </p:nvSpPr>
        <p:spPr>
          <a:xfrm>
            <a:off x="8164286" y="3990702"/>
            <a:ext cx="1449977" cy="1352005"/>
          </a:xfrm>
          <a:prstGeom prst="curvedDownArrow">
            <a:avLst>
              <a:gd name="adj1" fmla="val 25000"/>
              <a:gd name="adj2" fmla="val 723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70616" y="5865223"/>
            <a:ext cx="521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Stencil" panose="040409050D0802020404" pitchFamily="82" charset="0"/>
              </a:rPr>
              <a:t>Non cambiano mai</a:t>
            </a:r>
            <a:endParaRPr lang="it-IT" sz="40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47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535577" y="1489166"/>
            <a:ext cx="953589" cy="62701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535576" y="2255521"/>
            <a:ext cx="953589" cy="62701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750422" y="1489166"/>
            <a:ext cx="317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Forte" panose="03060902040502070203" pitchFamily="66" charset="0"/>
              </a:rPr>
              <a:t>La matita </a:t>
            </a:r>
            <a:r>
              <a:rPr lang="it-IT" sz="3200" u="sng" dirty="0" smtClean="0">
                <a:latin typeface="Forte" panose="03060902040502070203" pitchFamily="66" charset="0"/>
              </a:rPr>
              <a:t>viola</a:t>
            </a:r>
            <a:endParaRPr lang="it-IT" sz="3200" u="sng" dirty="0">
              <a:latin typeface="Forte" panose="03060902040502070203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50422" y="2255521"/>
            <a:ext cx="2752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Forte" panose="03060902040502070203" pitchFamily="66" charset="0"/>
              </a:rPr>
              <a:t>Le matite </a:t>
            </a:r>
            <a:r>
              <a:rPr lang="it-IT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viola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507271" y="4641670"/>
            <a:ext cx="953589" cy="627017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87678" y="5525590"/>
            <a:ext cx="953589" cy="627017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750421" y="4641670"/>
            <a:ext cx="275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Forte" panose="03060902040502070203" pitchFamily="66" charset="0"/>
              </a:rPr>
              <a:t>Il cuscino </a:t>
            </a:r>
            <a:r>
              <a:rPr lang="it-IT" sz="3200" u="sng" dirty="0" smtClean="0">
                <a:latin typeface="Forte" panose="03060902040502070203" pitchFamily="66" charset="0"/>
              </a:rPr>
              <a:t>blu</a:t>
            </a:r>
            <a:endParaRPr lang="it-IT" sz="3200" u="sng" dirty="0">
              <a:latin typeface="Forte" panose="03060902040502070203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50421" y="5525590"/>
            <a:ext cx="2374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Forte" panose="03060902040502070203" pitchFamily="66" charset="0"/>
              </a:rPr>
              <a:t>I cuscini </a:t>
            </a:r>
            <a:r>
              <a:rPr lang="it-IT" sz="3200" u="sng" dirty="0">
                <a:latin typeface="Forte" panose="03060902040502070203" pitchFamily="66" charset="0"/>
              </a:rPr>
              <a:t>blu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6566259" y="532945"/>
            <a:ext cx="953589" cy="6270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6566258" y="1341539"/>
            <a:ext cx="953589" cy="6270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706198" y="532945"/>
            <a:ext cx="293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Forte" panose="03060902040502070203" pitchFamily="66" charset="0"/>
              </a:rPr>
              <a:t>La camicia </a:t>
            </a:r>
            <a:r>
              <a:rPr lang="it-IT" sz="3200" u="sng" dirty="0" smtClean="0">
                <a:latin typeface="Forte" panose="03060902040502070203" pitchFamily="66" charset="0"/>
              </a:rPr>
              <a:t>rosa</a:t>
            </a:r>
            <a:endParaRPr lang="it-IT" sz="3200" u="sng" dirty="0">
              <a:latin typeface="Forte" panose="03060902040502070203" pitchFamily="66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706198" y="1383781"/>
            <a:ext cx="274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Forte" panose="03060902040502070203" pitchFamily="66" charset="0"/>
              </a:rPr>
              <a:t>Le camicie </a:t>
            </a:r>
            <a:r>
              <a:rPr lang="it-IT" sz="3200" u="sng" dirty="0">
                <a:latin typeface="Forte" panose="03060902040502070203" pitchFamily="66" charset="0"/>
              </a:rPr>
              <a:t>rosa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6574967" y="2873383"/>
            <a:ext cx="953589" cy="627017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6566260" y="3706152"/>
            <a:ext cx="953589" cy="627017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>
            <a:off x="6574967" y="5190960"/>
            <a:ext cx="953589" cy="6270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6566259" y="6023729"/>
            <a:ext cx="953589" cy="6270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7647430" y="2855316"/>
            <a:ext cx="322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Forte" panose="03060902040502070203" pitchFamily="66" charset="0"/>
              </a:rPr>
              <a:t>Il numero </a:t>
            </a:r>
            <a:r>
              <a:rPr lang="it-IT" sz="3200" u="sng" dirty="0" smtClean="0">
                <a:latin typeface="Forte" panose="03060902040502070203" pitchFamily="66" charset="0"/>
              </a:rPr>
              <a:t>pari</a:t>
            </a:r>
            <a:endParaRPr lang="it-IT" sz="3200" u="sng" dirty="0">
              <a:latin typeface="Forte" panose="03060902040502070203" pitchFamily="66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647430" y="3706152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Forte" panose="03060902040502070203" pitchFamily="66" charset="0"/>
              </a:rPr>
              <a:t>I numeri </a:t>
            </a:r>
            <a:r>
              <a:rPr lang="it-IT" sz="3200" u="sng" dirty="0">
                <a:latin typeface="Forte" panose="03060902040502070203" pitchFamily="66" charset="0"/>
              </a:rPr>
              <a:t>pari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7647430" y="5259329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Forte" panose="03060902040502070203" pitchFamily="66" charset="0"/>
              </a:rPr>
              <a:t>Il numero </a:t>
            </a:r>
            <a:r>
              <a:rPr lang="it-IT" sz="3200" u="sng" dirty="0" smtClean="0">
                <a:latin typeface="Forte" panose="03060902040502070203" pitchFamily="66" charset="0"/>
              </a:rPr>
              <a:t>dispari</a:t>
            </a:r>
            <a:endParaRPr lang="it-IT" sz="3200" u="sng" dirty="0">
              <a:latin typeface="Forte" panose="03060902040502070203" pitchFamily="66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7706198" y="6023729"/>
            <a:ext cx="3005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Forte" panose="03060902040502070203" pitchFamily="66" charset="0"/>
              </a:rPr>
              <a:t>I numeri </a:t>
            </a:r>
            <a:r>
              <a:rPr lang="it-IT" sz="3200" u="sng" dirty="0" smtClean="0">
                <a:latin typeface="Forte" panose="03060902040502070203" pitchFamily="66" charset="0"/>
              </a:rPr>
              <a:t>dispari</a:t>
            </a:r>
            <a:endParaRPr lang="it-IT" sz="3200" u="sng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ᐈ Maestra vettore di stock, immagini insegnante | scarica s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52" y="939347"/>
            <a:ext cx="5918653" cy="59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331029" y="1293223"/>
            <a:ext cx="2782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Gli aggettivi devono concordare con il nome nel GENERE (maschile o femminile) e nel NUMERO (singolare o plurale)</a:t>
            </a:r>
            <a:endParaRPr lang="it-IT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6389" y="4650377"/>
            <a:ext cx="69755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ESEMPI</a:t>
            </a:r>
          </a:p>
          <a:p>
            <a:endParaRPr lang="it-IT" sz="2000" dirty="0" smtClean="0">
              <a:latin typeface="Arial Black" panose="020B0A04020102020204" pitchFamily="34" charset="0"/>
            </a:endParaRPr>
          </a:p>
          <a:p>
            <a:r>
              <a:rPr lang="it-IT" sz="2000" dirty="0" smtClean="0">
                <a:latin typeface="Arial Black" panose="020B0A04020102020204" pitchFamily="34" charset="0"/>
              </a:rPr>
              <a:t>Un ragazzo sportivo         Una ragazza sportiva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r>
              <a:rPr lang="it-IT" sz="2000" dirty="0" smtClean="0">
                <a:latin typeface="Arial Black" panose="020B0A04020102020204" pitchFamily="34" charset="0"/>
              </a:rPr>
              <a:t>Dei ragazzi sportivi           Delle ragazze sportive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79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28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8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28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ccoglienza - Maestra - TuttoDisegn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30" y="150534"/>
            <a:ext cx="4778486" cy="64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rgamena 2 5"/>
          <p:cNvSpPr/>
          <p:nvPr/>
        </p:nvSpPr>
        <p:spPr>
          <a:xfrm>
            <a:off x="1841882" y="1240970"/>
            <a:ext cx="4493604" cy="3579223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08068" y="1876419"/>
            <a:ext cx="3461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 Black" panose="020B0A04020102020204" pitchFamily="34" charset="0"/>
              </a:rPr>
              <a:t>L’aggettivo qualificativo si trova sempre vicino al nome. Lo possiamo trovare sia prima che dopo</a:t>
            </a:r>
            <a:endParaRPr lang="it-IT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8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234635"/>
            <a:ext cx="11260183" cy="129302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it-IT" sz="32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Di molti aggettivi qualificativi esiste il contrario</a:t>
            </a:r>
            <a:endParaRPr lang="it-IT" sz="3200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1336" y="2847703"/>
            <a:ext cx="10604863" cy="33709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600" b="1" dirty="0" smtClean="0">
                <a:latin typeface="Harrington" panose="04040505050A02020702" pitchFamily="82" charset="0"/>
              </a:rPr>
              <a:t>ESEMPI</a:t>
            </a:r>
          </a:p>
          <a:p>
            <a:pPr marL="0" indent="0">
              <a:buNone/>
            </a:pPr>
            <a:endParaRPr lang="it-IT" sz="3600" b="1" dirty="0">
              <a:latin typeface="Harrington" panose="04040505050A02020702" pitchFamily="82" charset="0"/>
            </a:endParaRPr>
          </a:p>
          <a:p>
            <a:pPr marL="0" indent="0">
              <a:buNone/>
            </a:pPr>
            <a:r>
              <a:rPr lang="it-IT" sz="3600" b="1" dirty="0" smtClean="0">
                <a:solidFill>
                  <a:schemeClr val="accent2"/>
                </a:solidFill>
                <a:latin typeface="Harrington" panose="04040505050A02020702" pitchFamily="82" charset="0"/>
              </a:rPr>
              <a:t>Grasso                                    Magro</a:t>
            </a:r>
          </a:p>
          <a:p>
            <a:pPr marL="0" indent="0">
              <a:buNone/>
            </a:pPr>
            <a:endParaRPr lang="it-IT" sz="3600" b="1" dirty="0" smtClean="0">
              <a:latin typeface="Harrington" panose="04040505050A02020702" pitchFamily="82" charset="0"/>
            </a:endParaRPr>
          </a:p>
          <a:p>
            <a:pPr marL="0" indent="0">
              <a:buNone/>
            </a:pPr>
            <a:r>
              <a:rPr lang="it-IT" sz="3600" b="1" dirty="0" smtClean="0">
                <a:solidFill>
                  <a:schemeClr val="accent4">
                    <a:lumMod val="75000"/>
                  </a:schemeClr>
                </a:solidFill>
                <a:latin typeface="Harrington" panose="04040505050A02020702" pitchFamily="82" charset="0"/>
              </a:rPr>
              <a:t>Pieno                                      Vuoto</a:t>
            </a:r>
          </a:p>
          <a:p>
            <a:pPr marL="0" indent="0">
              <a:buNone/>
            </a:pPr>
            <a:endParaRPr lang="it-IT" sz="3600" b="1" dirty="0" smtClean="0">
              <a:latin typeface="Harrington" panose="04040505050A02020702" pitchFamily="82" charset="0"/>
            </a:endParaRPr>
          </a:p>
          <a:p>
            <a:pPr marL="0" indent="0">
              <a:buNone/>
            </a:pPr>
            <a:r>
              <a:rPr lang="it-IT" sz="3600" b="1" dirty="0" smtClean="0">
                <a:solidFill>
                  <a:srgbClr val="002060"/>
                </a:solidFill>
                <a:latin typeface="Harrington" panose="04040505050A02020702" pitchFamily="82" charset="0"/>
              </a:rPr>
              <a:t>Grande                                  Piccolo</a:t>
            </a:r>
            <a:endParaRPr lang="it-IT" sz="3600" b="1" dirty="0">
              <a:solidFill>
                <a:srgbClr val="002060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1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446" y="764373"/>
            <a:ext cx="11495314" cy="129302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it-IT" sz="32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Di alcuni aggettivi il contrario si ottiene aggiungendo un prefisso</a:t>
            </a:r>
            <a:endParaRPr lang="it-IT" sz="3200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991394"/>
            <a:ext cx="10820400" cy="322729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 smtClean="0">
                <a:latin typeface="Harrington" panose="04040505050A02020702" pitchFamily="82" charset="0"/>
              </a:rPr>
              <a:t>ESEMPI</a:t>
            </a:r>
          </a:p>
          <a:p>
            <a:pPr marL="0" indent="0">
              <a:buNone/>
            </a:pPr>
            <a:endParaRPr lang="it-IT" sz="3200" b="1" dirty="0">
              <a:latin typeface="Harrington" panose="04040505050A02020702" pitchFamily="82" charset="0"/>
            </a:endParaRPr>
          </a:p>
          <a:p>
            <a:pPr marL="0" indent="0">
              <a:buNone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Harrington" panose="04040505050A02020702" pitchFamily="82" charset="0"/>
              </a:rPr>
              <a:t>CAUTO</a:t>
            </a:r>
            <a:r>
              <a:rPr lang="it-IT" sz="3200" b="1" dirty="0" smtClean="0">
                <a:latin typeface="Harrington" panose="04040505050A02020702" pitchFamily="82" charset="0"/>
              </a:rPr>
              <a:t>                      </a:t>
            </a:r>
            <a:r>
              <a:rPr lang="it-IT" sz="3200" b="1" dirty="0" smtClean="0">
                <a:solidFill>
                  <a:srgbClr val="000099"/>
                </a:solidFill>
                <a:latin typeface="Harrington" panose="04040505050A02020702" pitchFamily="82" charset="0"/>
              </a:rPr>
              <a:t>IN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Harrington" panose="04040505050A02020702" pitchFamily="82" charset="0"/>
              </a:rPr>
              <a:t>CAUTO</a:t>
            </a:r>
          </a:p>
          <a:p>
            <a:pPr marL="0" indent="0">
              <a:buNone/>
            </a:pPr>
            <a:endParaRPr lang="it-IT" sz="3200" b="1" dirty="0">
              <a:solidFill>
                <a:schemeClr val="accent1">
                  <a:lumMod val="50000"/>
                </a:schemeClr>
              </a:solidFill>
              <a:latin typeface="Harrington" panose="04040505050A02020702" pitchFamily="82" charset="0"/>
            </a:endParaRPr>
          </a:p>
          <a:p>
            <a:pPr marL="0" indent="0">
              <a:buNone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Harrington" panose="04040505050A02020702" pitchFamily="82" charset="0"/>
              </a:rPr>
              <a:t>CARICO                     </a:t>
            </a:r>
            <a:r>
              <a:rPr lang="it-IT" sz="3200" b="1" dirty="0" smtClean="0">
                <a:solidFill>
                  <a:srgbClr val="000099"/>
                </a:solidFill>
                <a:latin typeface="Harrington" panose="04040505050A02020702" pitchFamily="82" charset="0"/>
              </a:rPr>
              <a:t>S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Harrington" panose="04040505050A02020702" pitchFamily="82" charset="0"/>
              </a:rPr>
              <a:t>CARICO</a:t>
            </a:r>
            <a:endParaRPr lang="it-IT" sz="3200" b="1" dirty="0">
              <a:solidFill>
                <a:schemeClr val="accent1">
                  <a:lumMod val="50000"/>
                </a:schemeClr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2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20542" y="528358"/>
            <a:ext cx="6079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7030A0"/>
                </a:solidFill>
                <a:latin typeface="Colonna MT" panose="04020805060202030203" pitchFamily="82" charset="0"/>
              </a:rPr>
              <a:t>GLI AGGETTIVI QUALIFICATIVI</a:t>
            </a:r>
            <a:endParaRPr lang="it-IT" sz="3200" b="1" dirty="0">
              <a:solidFill>
                <a:srgbClr val="7030A0"/>
              </a:solidFill>
              <a:latin typeface="Colonna MT" panose="04020805060202030203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2233234"/>
            <a:ext cx="10302860" cy="32008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paroline che aggiungono un’informazione ai nomi di</a:t>
            </a:r>
          </a:p>
          <a:p>
            <a:endParaRPr lang="it-IT" sz="2000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                                                                        </a:t>
            </a:r>
            <a:endParaRPr lang="it-IT" dirty="0"/>
          </a:p>
          <a:p>
            <a:r>
              <a:rPr lang="it-IT" dirty="0" smtClean="0"/>
              <a:t>                                                                        </a:t>
            </a:r>
            <a:endParaRPr lang="it-IT" dirty="0"/>
          </a:p>
          <a:p>
            <a:endParaRPr lang="it-IT" dirty="0" smtClean="0"/>
          </a:p>
        </p:txBody>
      </p:sp>
      <p:sp>
        <p:nvSpPr>
          <p:cNvPr id="2" name="Freccia in giù 1"/>
          <p:cNvSpPr/>
          <p:nvPr/>
        </p:nvSpPr>
        <p:spPr>
          <a:xfrm>
            <a:off x="4613461" y="1098221"/>
            <a:ext cx="815546" cy="120032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835883" y="1050609"/>
            <a:ext cx="185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S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O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N</a:t>
            </a:r>
          </a:p>
          <a:p>
            <a:r>
              <a:rPr lang="it-IT" dirty="0"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6" name="Freccia in giù 5"/>
          <p:cNvSpPr/>
          <p:nvPr/>
        </p:nvSpPr>
        <p:spPr>
          <a:xfrm rot="2219471">
            <a:off x="2191816" y="2505695"/>
            <a:ext cx="296563" cy="951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4910492" y="2565628"/>
            <a:ext cx="296563" cy="951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9536762">
            <a:off x="7660730" y="2487307"/>
            <a:ext cx="296563" cy="951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380644" y="3415435"/>
            <a:ext cx="14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PERSONA</a:t>
            </a:r>
            <a:endParaRPr lang="it-IT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49790" y="3484667"/>
            <a:ext cx="142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ANIMALE</a:t>
            </a:r>
            <a:endParaRPr lang="it-IT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13610" y="3415435"/>
            <a:ext cx="142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COSA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4" name="Picture 10" descr="Disegno Di Bambini Felici Mano - Immagini vettoriali stock e altr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53" y="3805638"/>
            <a:ext cx="2267577" cy="22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2" descr="Vettoriale: Cute Dog | Cane cartone animato, Animali carin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2" name="Picture 18" descr="Vettoriale: Cute Dog | Cane cartone animato, Animali carin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94" y="3869228"/>
            <a:ext cx="1725158" cy="21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ubo - Giochi per bambini - Kijiji: Annunci di e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03" y="3889534"/>
            <a:ext cx="21431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254035" y="6307711"/>
            <a:ext cx="1046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Black" panose="020B0A04020102020204" pitchFamily="34" charset="0"/>
              </a:rPr>
              <a:t>a</a:t>
            </a:r>
            <a:r>
              <a:rPr lang="it-IT" sz="2000" dirty="0" smtClean="0">
                <a:latin typeface="Arial Black" panose="020B0A04020102020204" pitchFamily="34" charset="0"/>
              </a:rPr>
              <a:t> cui si riferiscono e rispondono alla domanda COM’ È o COME SONO 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7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peelOff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  <p:bldP spid="3" grpId="0"/>
      <p:bldP spid="6" grpId="0" animBg="1"/>
      <p:bldP spid="7" grpId="0" animBg="1"/>
      <p:bldP spid="8" grpId="0" animBg="1"/>
      <p:bldP spid="9" grpId="0"/>
      <p:bldP spid="11" grpId="0"/>
      <p:bldP spid="1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9491" y="1478493"/>
            <a:ext cx="970005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Britannic Bold" panose="020B0903060703020204" pitchFamily="34" charset="0"/>
              </a:rPr>
              <a:t>e servono per descrivere le </a:t>
            </a:r>
            <a:r>
              <a:rPr lang="it-IT" sz="3200" dirty="0" smtClean="0">
                <a:latin typeface="Britannic Bold" panose="020B0903060703020204" pitchFamily="34" charset="0"/>
              </a:rPr>
              <a:t>loro </a:t>
            </a:r>
            <a:r>
              <a:rPr lang="it-IT" sz="3200" dirty="0">
                <a:latin typeface="Britannic Bold" panose="020B0903060703020204" pitchFamily="34" charset="0"/>
              </a:rPr>
              <a:t>caratteristiche, cioè le </a:t>
            </a:r>
            <a:r>
              <a:rPr lang="it-IT" sz="3200" dirty="0" smtClean="0">
                <a:latin typeface="Britannic Bold" panose="020B0903060703020204" pitchFamily="34" charset="0"/>
              </a:rPr>
              <a:t>loro qualità</a:t>
            </a:r>
            <a:endParaRPr lang="it-IT" sz="3200" dirty="0"/>
          </a:p>
          <a:p>
            <a:r>
              <a:rPr lang="it-IT" sz="3200" dirty="0" smtClean="0">
                <a:latin typeface="Agency FB" panose="020B0503020202020204" pitchFamily="34" charset="0"/>
              </a:rPr>
              <a:t>Facciamo degli esempi</a:t>
            </a:r>
          </a:p>
          <a:p>
            <a:r>
              <a:rPr lang="it-IT" sz="3200" dirty="0" smtClean="0">
                <a:latin typeface="Agency FB" panose="020B0503020202020204" pitchFamily="34" charset="0"/>
              </a:rPr>
              <a:t> </a:t>
            </a:r>
          </a:p>
          <a:p>
            <a:r>
              <a:rPr lang="it-IT" sz="3200" dirty="0" smtClean="0">
                <a:latin typeface="Bahnschrift SemiBold SemiConden" panose="020B0502040204020203" pitchFamily="34" charset="0"/>
              </a:rPr>
              <a:t>COM’ È IL GATTO?                    </a:t>
            </a:r>
            <a:r>
              <a:rPr lang="it-IT" sz="2800" dirty="0" smtClean="0">
                <a:latin typeface="Bahnschrift SemiBold SemiConden" panose="020B0502040204020203" pitchFamily="34" charset="0"/>
              </a:rPr>
              <a:t>                   </a:t>
            </a:r>
          </a:p>
          <a:p>
            <a:endParaRPr lang="it-IT" sz="2800" dirty="0" smtClean="0">
              <a:latin typeface="Bahnschrift SemiBold SemiConden" panose="020B0502040204020203" pitchFamily="34" charset="0"/>
            </a:endParaRPr>
          </a:p>
          <a:p>
            <a:endParaRPr lang="it-IT" dirty="0"/>
          </a:p>
          <a:p>
            <a:r>
              <a:rPr lang="it-IT" dirty="0" smtClean="0"/>
              <a:t>                                                                     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052" name="Picture 4" descr="Parliamo di gat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82" y="3857154"/>
            <a:ext cx="4772025" cy="26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llout con freccia a sinistra 1"/>
          <p:cNvSpPr/>
          <p:nvPr/>
        </p:nvSpPr>
        <p:spPr>
          <a:xfrm>
            <a:off x="6877692" y="2857484"/>
            <a:ext cx="4391669" cy="3015049"/>
          </a:xfrm>
          <a:prstGeom prst="leftArrowCallou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649730" y="2965622"/>
            <a:ext cx="2619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CARINO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SIMPATICO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FURBO 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DISPETTOSO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GIOCHERELLONE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GRIGIO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PELOSO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…</a:t>
            </a:r>
            <a:endParaRPr lang="it-IT" sz="2000" b="1" dirty="0">
              <a:solidFill>
                <a:srgbClr val="002060"/>
              </a:solidFill>
              <a:latin typeface="Castellar" panose="020A0402060406010301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80255" y="6141308"/>
            <a:ext cx="57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+mj-lt"/>
              </a:rPr>
              <a:t>SONO AGGETTIVI QUALIFICATIVI</a:t>
            </a:r>
            <a:endParaRPr lang="it-IT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653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99711" y="539107"/>
            <a:ext cx="302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Engravers MT" panose="02090707080505020304" pitchFamily="18" charset="0"/>
              </a:rPr>
              <a:t>COM’È?</a:t>
            </a:r>
            <a:endParaRPr lang="it-IT" sz="3200" b="1" dirty="0">
              <a:solidFill>
                <a:srgbClr val="FF0000"/>
              </a:solidFill>
              <a:latin typeface="Engravers MT" panose="02090707080505020304" pitchFamily="18" charset="0"/>
            </a:endParaRPr>
          </a:p>
        </p:txBody>
      </p:sp>
      <p:pic>
        <p:nvPicPr>
          <p:cNvPr id="1026" name="Picture 2" descr="Immagini Stock - L'amore, Carità, Vacanze, Bambini E Person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1" y="2938371"/>
            <a:ext cx="4155167" cy="31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25248"/>
              </p:ext>
            </p:extLst>
          </p:nvPr>
        </p:nvGraphicFramePr>
        <p:xfrm>
          <a:off x="5199016" y="2180726"/>
          <a:ext cx="5326743" cy="4349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26743">
                  <a:extLst>
                    <a:ext uri="{9D8B030D-6E8A-4147-A177-3AD203B41FA5}">
                      <a16:colId xmlns:a16="http://schemas.microsoft.com/office/drawing/2014/main" val="867735525"/>
                    </a:ext>
                  </a:extLst>
                </a:gridCol>
              </a:tblGrid>
              <a:tr h="543742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AGGETTIVI QUALIFICATIVI</a:t>
                      </a:r>
                      <a:endParaRPr lang="it-IT" sz="2800" dirty="0">
                        <a:solidFill>
                          <a:schemeClr val="bg1"/>
                        </a:solidFill>
                        <a:latin typeface="Jokerman" panose="04090605060D06020702" pitchFamily="8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25626"/>
                  </a:ext>
                </a:extLst>
              </a:tr>
              <a:tr h="543742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Sorridente</a:t>
                      </a:r>
                      <a:endParaRPr lang="it-IT" sz="2800" dirty="0">
                        <a:solidFill>
                          <a:schemeClr val="bg1"/>
                        </a:solidFill>
                        <a:latin typeface="Jokerman" panose="04090605060D06020702" pitchFamily="8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81770"/>
                  </a:ext>
                </a:extLst>
              </a:tr>
              <a:tr h="543742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Bella</a:t>
                      </a:r>
                      <a:endParaRPr lang="it-IT" sz="2800" dirty="0">
                        <a:solidFill>
                          <a:schemeClr val="bg1"/>
                        </a:solidFill>
                        <a:latin typeface="Jokerman" panose="04090605060D06020702" pitchFamily="8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682646"/>
                  </a:ext>
                </a:extLst>
              </a:tr>
              <a:tr h="543742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Magra</a:t>
                      </a:r>
                      <a:endParaRPr lang="it-IT" sz="2800" dirty="0">
                        <a:solidFill>
                          <a:schemeClr val="bg1"/>
                        </a:solidFill>
                        <a:latin typeface="Jokerman" panose="04090605060D06020702" pitchFamily="8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5801"/>
                  </a:ext>
                </a:extLst>
              </a:tr>
              <a:tr h="543742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Solare</a:t>
                      </a:r>
                      <a:endParaRPr lang="it-IT" sz="2800" dirty="0">
                        <a:solidFill>
                          <a:schemeClr val="bg1"/>
                        </a:solidFill>
                        <a:latin typeface="Jokerman" panose="04090605060D06020702" pitchFamily="8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61522"/>
                  </a:ext>
                </a:extLst>
              </a:tr>
              <a:tr h="543742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Dolce</a:t>
                      </a:r>
                      <a:endParaRPr lang="it-IT" sz="2800" dirty="0">
                        <a:solidFill>
                          <a:schemeClr val="bg1"/>
                        </a:solidFill>
                        <a:latin typeface="Jokerman" panose="04090605060D06020702" pitchFamily="8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76779"/>
                  </a:ext>
                </a:extLst>
              </a:tr>
              <a:tr h="543742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Allegra</a:t>
                      </a:r>
                      <a:endParaRPr lang="it-IT" sz="2800" dirty="0">
                        <a:solidFill>
                          <a:schemeClr val="bg1"/>
                        </a:solidFill>
                        <a:latin typeface="Jokerman" panose="04090605060D06020702" pitchFamily="8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02879"/>
                  </a:ext>
                </a:extLst>
              </a:tr>
              <a:tr h="543742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Gentile</a:t>
                      </a:r>
                      <a:endParaRPr lang="it-IT" sz="2800" dirty="0">
                        <a:solidFill>
                          <a:schemeClr val="bg1"/>
                        </a:solidFill>
                        <a:latin typeface="Jokerman" panose="04090605060D06020702" pitchFamily="8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8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257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7000">
        <p15:prstTrans prst="peelOff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39221" y="893020"/>
            <a:ext cx="215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  <a:latin typeface="Engravers MT" panose="02090707080505020304" pitchFamily="18" charset="0"/>
              </a:rPr>
              <a:t>COM’È?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23665"/>
              </p:ext>
            </p:extLst>
          </p:nvPr>
        </p:nvGraphicFramePr>
        <p:xfrm>
          <a:off x="5564776" y="2795225"/>
          <a:ext cx="5394961" cy="3535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94961">
                  <a:extLst>
                    <a:ext uri="{9D8B030D-6E8A-4147-A177-3AD203B41FA5}">
                      <a16:colId xmlns:a16="http://schemas.microsoft.com/office/drawing/2014/main" val="254526606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AGGETTIVI QUALIFICATIVI</a:t>
                      </a:r>
                      <a:endParaRPr lang="it-IT" sz="2800" dirty="0" smtClean="0">
                        <a:solidFill>
                          <a:schemeClr val="bg1"/>
                        </a:solidFill>
                        <a:latin typeface="Jokerman" panose="04090605060D06020702" pitchFamily="82" charset="0"/>
                      </a:endParaRPr>
                    </a:p>
                    <a:p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7343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Dolce</a:t>
                      </a:r>
                      <a:endParaRPr lang="it-IT" sz="2800" dirty="0">
                        <a:latin typeface="Jokerman" panose="04090605060D060207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085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Gustosa</a:t>
                      </a:r>
                      <a:endParaRPr lang="it-IT" sz="2800" dirty="0">
                        <a:latin typeface="Jokerman" panose="04090605060D060207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5944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Colorata</a:t>
                      </a:r>
                      <a:endParaRPr lang="it-IT" sz="2800" dirty="0">
                        <a:latin typeface="Jokerman" panose="04090605060D060207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6605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Calorica</a:t>
                      </a:r>
                      <a:endParaRPr lang="it-IT" sz="2800" dirty="0">
                        <a:latin typeface="Jokerman" panose="04090605060D060207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255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Jokerman" panose="04090605060D06020702" pitchFamily="82" charset="0"/>
                        </a:rPr>
                        <a:t>Buona</a:t>
                      </a:r>
                      <a:endParaRPr lang="it-IT" sz="2800" dirty="0">
                        <a:latin typeface="Jokerman" panose="04090605060D060207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54146"/>
                  </a:ext>
                </a:extLst>
              </a:tr>
            </a:tbl>
          </a:graphicData>
        </a:graphic>
      </p:graphicFrame>
      <p:pic>
        <p:nvPicPr>
          <p:cNvPr id="2052" name="Picture 4" descr="Carta da Parati Dolce caramella colorata con un bastone • Pix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1" y="2613941"/>
            <a:ext cx="2600688" cy="38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9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peelOff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89120" y="862149"/>
            <a:ext cx="367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Aggettivo</a:t>
            </a:r>
            <a:endParaRPr lang="it-IT" sz="4800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9" name="Freccia in giù 8"/>
          <p:cNvSpPr/>
          <p:nvPr/>
        </p:nvSpPr>
        <p:spPr>
          <a:xfrm rot="3069999">
            <a:off x="4585063" y="1476103"/>
            <a:ext cx="431074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18436783">
            <a:off x="7308869" y="1399138"/>
            <a:ext cx="431074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121228" y="2661569"/>
            <a:ext cx="2939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Maschile</a:t>
            </a:r>
          </a:p>
          <a:p>
            <a:endParaRPr lang="it-IT" sz="3200" b="1" dirty="0">
              <a:latin typeface="Lucida Calligraphy" panose="03010101010101010101" pitchFamily="66" charset="0"/>
            </a:endParaRPr>
          </a:p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allegr</a:t>
            </a:r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o</a:t>
            </a:r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00140" y="2653567"/>
            <a:ext cx="2939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Femminile</a:t>
            </a:r>
          </a:p>
          <a:p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allegr</a:t>
            </a:r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a</a:t>
            </a:r>
            <a:endParaRPr lang="it-IT" sz="3200" b="1" dirty="0">
              <a:solidFill>
                <a:srgbClr val="00009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076" name="Picture 4" descr="Bambino Allegro Del Bambino Sorridere Felice Lungo Dei Capell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57" y="4309839"/>
            <a:ext cx="3462452" cy="23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mbino allegro con i pollici in su | Foto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22" y="4208888"/>
            <a:ext cx="2407810" cy="24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25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67558" y="967228"/>
            <a:ext cx="3461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Aggettivo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04666" y="2771392"/>
            <a:ext cx="2725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0099"/>
                </a:solidFill>
                <a:latin typeface="Lucida Calligraphy" panose="03010101010101010101" pitchFamily="66" charset="0"/>
              </a:rPr>
              <a:t>Maschile</a:t>
            </a:r>
          </a:p>
          <a:p>
            <a:endParaRPr lang="it-IT" sz="3200" b="1" dirty="0">
              <a:latin typeface="Lucida Calligraphy" panose="03010101010101010101" pitchFamily="66" charset="0"/>
            </a:endParaRPr>
          </a:p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affettuos</a:t>
            </a:r>
            <a:r>
              <a:rPr lang="it-IT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o</a:t>
            </a:r>
          </a:p>
        </p:txBody>
      </p:sp>
      <p:sp>
        <p:nvSpPr>
          <p:cNvPr id="6" name="Rettangolo 5"/>
          <p:cNvSpPr/>
          <p:nvPr/>
        </p:nvSpPr>
        <p:spPr>
          <a:xfrm>
            <a:off x="7293428" y="2771392"/>
            <a:ext cx="281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Femminile</a:t>
            </a:r>
          </a:p>
          <a:p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affettuos</a:t>
            </a:r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a</a:t>
            </a:r>
            <a:endParaRPr lang="it-IT" sz="3200" b="1" dirty="0">
              <a:solidFill>
                <a:srgbClr val="000099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" name="Freccia in giù 6"/>
          <p:cNvSpPr/>
          <p:nvPr/>
        </p:nvSpPr>
        <p:spPr>
          <a:xfrm rot="3069999">
            <a:off x="4598126" y="1502042"/>
            <a:ext cx="431074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8436783">
            <a:off x="7361121" y="1485749"/>
            <a:ext cx="431074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Coronavirus, l'Oms: un cane positivo al test a Hong Kong. E' i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16" y="4458877"/>
            <a:ext cx="4016103" cy="22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ronavirus, l'Oms: un cane positivo al test a Hong Kong. E' i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22" y="4458877"/>
            <a:ext cx="4016103" cy="22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ascicolazione 8"/>
          <p:cNvSpPr/>
          <p:nvPr/>
        </p:nvSpPr>
        <p:spPr>
          <a:xfrm rot="18750255">
            <a:off x="8506096" y="4531670"/>
            <a:ext cx="391886" cy="441872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71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30269" y="892510"/>
            <a:ext cx="3461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Aggettivo</a:t>
            </a:r>
          </a:p>
        </p:txBody>
      </p:sp>
      <p:sp>
        <p:nvSpPr>
          <p:cNvPr id="5" name="Freccia in giù 4"/>
          <p:cNvSpPr/>
          <p:nvPr/>
        </p:nvSpPr>
        <p:spPr>
          <a:xfrm rot="3069999">
            <a:off x="3775166" y="1528166"/>
            <a:ext cx="431074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18436783">
            <a:off x="6921272" y="1518520"/>
            <a:ext cx="431074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525398" y="2705630"/>
            <a:ext cx="2621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0099"/>
                </a:solidFill>
                <a:latin typeface="Lucida Calligraphy" panose="03010101010101010101" pitchFamily="66" charset="0"/>
              </a:rPr>
              <a:t>Maschile</a:t>
            </a:r>
          </a:p>
          <a:p>
            <a:endParaRPr lang="it-IT" sz="3200" b="1" dirty="0">
              <a:latin typeface="Lucida Calligraphy" panose="03010101010101010101" pitchFamily="66" charset="0"/>
            </a:endParaRPr>
          </a:p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legger</a:t>
            </a:r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o</a:t>
            </a:r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512543" y="2686338"/>
            <a:ext cx="2997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Femminile</a:t>
            </a:r>
          </a:p>
          <a:p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legger</a:t>
            </a:r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a</a:t>
            </a:r>
            <a:endParaRPr lang="it-IT" sz="3200" b="1" dirty="0">
              <a:solidFill>
                <a:srgbClr val="00009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122" name="Picture 2" descr="APPASSIONAT@MENTE by amante inconsueta: FERMA QUESTO FOGL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2" y="4275290"/>
            <a:ext cx="2388850" cy="23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piuma d'oca e la cornacchia - Radiobase Mant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26" y="4384871"/>
            <a:ext cx="3545129" cy="22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26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58107" y="553385"/>
            <a:ext cx="3461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Aggettivo</a:t>
            </a:r>
          </a:p>
        </p:txBody>
      </p:sp>
      <p:sp>
        <p:nvSpPr>
          <p:cNvPr id="5" name="Freccia in giù 4"/>
          <p:cNvSpPr/>
          <p:nvPr/>
        </p:nvSpPr>
        <p:spPr>
          <a:xfrm rot="3069999">
            <a:off x="3958046" y="1149344"/>
            <a:ext cx="431074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18436783">
            <a:off x="6973523" y="1139699"/>
            <a:ext cx="431074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099761" y="2553738"/>
            <a:ext cx="2910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Maschile</a:t>
            </a:r>
          </a:p>
          <a:p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Felic</a:t>
            </a:r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e</a:t>
            </a:r>
          </a:p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Sorrident</a:t>
            </a:r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e</a:t>
            </a:r>
          </a:p>
          <a:p>
            <a:r>
              <a:rPr lang="it-IT" sz="3200" b="1" dirty="0" smtClean="0">
                <a:solidFill>
                  <a:srgbClr val="000099"/>
                </a:solidFill>
                <a:latin typeface="Lucida Calligraphy" panose="03010101010101010101" pitchFamily="66" charset="0"/>
              </a:rPr>
              <a:t>Gentil</a:t>
            </a:r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e</a:t>
            </a:r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726246" y="2553738"/>
            <a:ext cx="252665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Femminile</a:t>
            </a:r>
          </a:p>
          <a:p>
            <a:endParaRPr lang="it-IT" sz="3200" b="1" dirty="0" smtClean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r>
              <a:rPr lang="it-IT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Felic</a:t>
            </a:r>
            <a:r>
              <a:rPr lang="it-IT" sz="3200" b="1" dirty="0">
                <a:solidFill>
                  <a:srgbClr val="000099"/>
                </a:solidFill>
                <a:latin typeface="Lucida Calligraphy" panose="03010101010101010101" pitchFamily="66" charset="0"/>
              </a:rPr>
              <a:t>e</a:t>
            </a:r>
          </a:p>
          <a:p>
            <a:r>
              <a:rPr lang="it-IT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Sorrident</a:t>
            </a:r>
            <a:r>
              <a:rPr lang="it-IT" sz="3200" b="1" dirty="0">
                <a:solidFill>
                  <a:srgbClr val="000099"/>
                </a:solidFill>
                <a:latin typeface="Lucida Calligraphy" panose="03010101010101010101" pitchFamily="66" charset="0"/>
              </a:rPr>
              <a:t>e</a:t>
            </a:r>
          </a:p>
          <a:p>
            <a:r>
              <a:rPr lang="it-IT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Gentil</a:t>
            </a:r>
            <a:r>
              <a:rPr lang="it-IT" sz="3200" b="1" dirty="0">
                <a:solidFill>
                  <a:srgbClr val="000099"/>
                </a:solidFill>
                <a:latin typeface="Lucida Calligraphy" panose="03010101010101010101" pitchFamily="66" charset="0"/>
              </a:rPr>
              <a:t>e</a:t>
            </a:r>
          </a:p>
          <a:p>
            <a:endParaRPr lang="it-IT" sz="32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9" name="Uguale 8"/>
          <p:cNvSpPr/>
          <p:nvPr/>
        </p:nvSpPr>
        <p:spPr>
          <a:xfrm>
            <a:off x="4622262" y="3482872"/>
            <a:ext cx="1772715" cy="118872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93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build="p"/>
      <p:bldP spid="8" grpId="0" build="p"/>
      <p:bldP spid="9" grpId="0" animBg="1"/>
    </p:bld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996</TotalTime>
  <Words>267</Words>
  <Application>Microsoft Office PowerPoint</Application>
  <PresentationFormat>Widescreen</PresentationFormat>
  <Paragraphs>152</Paragraphs>
  <Slides>19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7" baseType="lpstr">
      <vt:lpstr>Agency FB</vt:lpstr>
      <vt:lpstr>Arial</vt:lpstr>
      <vt:lpstr>Arial Black</vt:lpstr>
      <vt:lpstr>Bahnschrift SemiBold SemiConden</vt:lpstr>
      <vt:lpstr>Britannic Bold</vt:lpstr>
      <vt:lpstr>Broadway</vt:lpstr>
      <vt:lpstr>Castellar</vt:lpstr>
      <vt:lpstr>Century Gothic</vt:lpstr>
      <vt:lpstr>Colonna MT</vt:lpstr>
      <vt:lpstr>Engravers MT</vt:lpstr>
      <vt:lpstr>Forte</vt:lpstr>
      <vt:lpstr>Harrington</vt:lpstr>
      <vt:lpstr>Jokerman</vt:lpstr>
      <vt:lpstr>Lucida Calligraphy</vt:lpstr>
      <vt:lpstr>Magneto</vt:lpstr>
      <vt:lpstr>Stencil</vt:lpstr>
      <vt:lpstr>Wide Latin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 molti aggettivi qualificativi esiste il contrario</vt:lpstr>
      <vt:lpstr>Di alcuni aggettivi il contrario si ottiene aggiungendo un prefisso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58</cp:revision>
  <dcterms:created xsi:type="dcterms:W3CDTF">2020-04-27T13:58:38Z</dcterms:created>
  <dcterms:modified xsi:type="dcterms:W3CDTF">2020-05-05T10:21:48Z</dcterms:modified>
</cp:coreProperties>
</file>